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6.jpg" ContentType="image/png"/>
  <Override PartName="/ppt/media/image2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5" r:id="rId5"/>
    <p:sldId id="266" r:id="rId6"/>
    <p:sldId id="258" r:id="rId7"/>
    <p:sldId id="262" r:id="rId8"/>
    <p:sldId id="263" r:id="rId9"/>
    <p:sldId id="264" r:id="rId10"/>
    <p:sldId id="2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80" d="100"/>
          <a:sy n="80" d="100"/>
        </p:scale>
        <p:origin x="61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05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401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7708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5806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3138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2676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896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434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7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1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9780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115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214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9226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400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3674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BDD25-6B1D-487A-93BF-6BB7B6660585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D71E10-B0A7-425B-BDC8-D0A92512F38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602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doi.org/10.32999/ksu2786-5118/2024-45-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78DD6-DAA9-2A60-86E1-21B92718A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86" y="3429000"/>
            <a:ext cx="10153992" cy="1646302"/>
          </a:xfrm>
        </p:spPr>
        <p:txBody>
          <a:bodyPr/>
          <a:lstStyle/>
          <a:p>
            <a:pPr algn="ctr"/>
            <a:r>
              <a:rPr lang="uk-UA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br>
              <a:rPr lang="uk-UA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ЗВІТ ПРО ВИКОНАННЯ ІНДИВІДУАЛЬНОГО ПЛАНУ</a:t>
            </a:r>
            <a:br>
              <a:rPr lang="uk-UA" sz="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НАУКОВОЇ РОБОТИ ЗДОБУВАЧА ВИЩОЇ ОСВІТИ СТУПЕНЯ ДОКТОРА ФІЛОСОФІЇ за 202</a:t>
            </a:r>
            <a:r>
              <a:rPr lang="en-US" sz="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uk-UA" sz="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/2</a:t>
            </a:r>
            <a:r>
              <a:rPr lang="en-US" sz="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uk-UA" sz="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44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н.р</a:t>
            </a:r>
            <a:r>
              <a:rPr lang="uk-UA" sz="4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uk-UA" sz="4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Кравчука Богдана Васильовича</a:t>
            </a:r>
          </a:p>
        </p:txBody>
      </p:sp>
    </p:spTree>
    <p:extLst>
      <p:ext uri="{BB962C8B-B14F-4D97-AF65-F5344CB8AC3E}">
        <p14:creationId xmlns:p14="http://schemas.microsoft.com/office/powerpoint/2010/main" val="2681279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323497-0A00-07D4-C7D2-1DBC12F0B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800" b="1" dirty="0">
                <a:solidFill>
                  <a:srgbClr val="FF0000"/>
                </a:solidFill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88587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11B98-14D5-16F3-622B-DFE032F1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26" y="511277"/>
            <a:ext cx="6050869" cy="894735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на дисертацією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A9A2987-DDD8-F6ED-07ED-DE9BC258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37" y="1869205"/>
            <a:ext cx="5310376" cy="3960095"/>
          </a:xfrm>
        </p:spPr>
        <p:txBody>
          <a:bodyPr>
            <a:normAutofit/>
          </a:bodyPr>
          <a:lstStyle/>
          <a:p>
            <a:r>
              <a:rPr lang="uk-UA" sz="24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Завершена робота над</a:t>
            </a:r>
            <a:r>
              <a:rPr lang="uk-UA" sz="24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першим розділом щодо історіографії, джерельної бази та методології</a:t>
            </a:r>
          </a:p>
          <a:p>
            <a:r>
              <a:rPr lang="uk-UA" sz="24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Продовжується робота над написанням другого розділу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88209C-9E44-FB63-3E46-D41900F2B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850" y="318870"/>
            <a:ext cx="2115656" cy="29767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A6EB7D-F7D5-4612-916A-604705316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214" y="273751"/>
            <a:ext cx="2140156" cy="30218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8EDA86-4339-4677-9D3E-A978C933B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856" y="3734057"/>
            <a:ext cx="2098319" cy="29767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812B5E2-6E9E-4FAF-994E-450A4C1CD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214" y="3734057"/>
            <a:ext cx="2152300" cy="29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00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82F852-5E24-A7F7-DC4B-E1003F6A5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019" y="4687019"/>
            <a:ext cx="4109883" cy="19525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5C457-57BE-9A48-CEB6-BC506986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53" y="120956"/>
            <a:ext cx="7070486" cy="773780"/>
          </a:xfrm>
        </p:spPr>
        <p:txBody>
          <a:bodyPr anchor="t">
            <a:noAutofit/>
          </a:bodyPr>
          <a:lstStyle/>
          <a:p>
            <a:pPr algn="ctr"/>
            <a:r>
              <a:rPr lang="uk-UA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Публікація</a:t>
            </a:r>
            <a:r>
              <a:rPr lang="uk-UA" sz="2800" b="1" kern="100" dirty="0">
                <a:solidFill>
                  <a:srgbClr val="00B0F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у журналі «Південний архів (історичні науки)</a:t>
            </a:r>
            <a:endParaRPr lang="uk-UA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Зображення, що містить текст, ескіз, книга&#10;&#10;Автоматично згенерований опис">
            <a:extLst>
              <a:ext uri="{FF2B5EF4-FFF2-40B4-BE49-F238E27FC236}">
                <a16:creationId xmlns:a16="http://schemas.microsoft.com/office/drawing/2014/main" id="{9E2A2249-E3A1-8199-6B50-571A36D19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41" y="1091844"/>
            <a:ext cx="2886304" cy="4062207"/>
          </a:xfrm>
          <a:prstGeom prst="rect">
            <a:avLst/>
          </a:pr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9B18A-4F15-CBC2-FDF6-8F524D25B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4" y="1709329"/>
            <a:ext cx="4463847" cy="40622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uk-UA" sz="2000" b="1" kern="100" dirty="0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Кравчук, Б. В. (2024). ПІЗНЬОПРОТЕСТАНТСЬКІ ГРОМАДИ ХЕРСОНЩИНИ ТА КИЇВЩИНИ КРІЗЬ ПРИЗМУ ПРАВОСЛАВНОЇ ІСТОРІОГРАФІЇ СЕРЕДИНИ ХІХ СТОЛІТТЯ – ПОЧАТКУ ХХ СТОЛІТТЯ. </a:t>
            </a:r>
            <a:r>
              <a:rPr lang="uk-UA" sz="2000" b="1" i="1" kern="100" dirty="0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Південний архів (історичні науки)</a:t>
            </a:r>
            <a:r>
              <a:rPr lang="uk-UA" sz="2000" b="1" kern="100" dirty="0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(45), 23–28. </a:t>
            </a:r>
            <a:r>
              <a:rPr lang="uk-UA" sz="2000" b="1" u="sng" kern="100" dirty="0">
                <a:solidFill>
                  <a:schemeClr val="accent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https://doi.org/10.32999/ksu2786-5118/2024-45-3</a:t>
            </a:r>
            <a:endParaRPr lang="uk-UA" sz="2000" b="1" kern="100" dirty="0">
              <a:solidFill>
                <a:schemeClr val="accent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3BA440-A8D3-2A89-B697-10F3D592E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193" y="507846"/>
            <a:ext cx="2865506" cy="398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9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94269-D96D-F6E2-371A-B692FDA4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84" y="294967"/>
            <a:ext cx="5340008" cy="132080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Подано статтю для публікації в журналі </a:t>
            </a:r>
            <a:r>
              <a:rPr lang="uk-UA" sz="2400" b="1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Skhidnoievropeiskyi</a:t>
            </a:r>
            <a:r>
              <a:rPr lang="uk-UA" sz="2400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istorychnyi</a:t>
            </a:r>
            <a:r>
              <a:rPr lang="uk-UA" sz="2400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visnyk</a:t>
            </a:r>
            <a:r>
              <a:rPr lang="uk-UA" sz="2400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[</a:t>
            </a:r>
            <a:r>
              <a:rPr lang="uk-UA" sz="2400" b="1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East</a:t>
            </a:r>
            <a:r>
              <a:rPr lang="uk-UA" sz="2400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European</a:t>
            </a:r>
            <a:r>
              <a:rPr lang="uk-UA" sz="2400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Historical</a:t>
            </a:r>
            <a:r>
              <a:rPr lang="uk-UA" sz="2400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Bulletin</a:t>
            </a:r>
            <a:r>
              <a:rPr lang="uk-UA" sz="2400" b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] (категорія А)</a:t>
            </a:r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EF59CA-7159-495C-9768-E30DB2A4F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81" y="2583000"/>
            <a:ext cx="4799235" cy="3880773"/>
          </a:xfrm>
        </p:spPr>
        <p:txBody>
          <a:bodyPr/>
          <a:lstStyle/>
          <a:p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Kravchuk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, B. (2024). Проблема національного характеру пізньопротестантських громад Херсонщини і Київщини середини ХІХ – початку ХХ століття. [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The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problem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of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the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national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of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the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late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Protestant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communities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of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Kherson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region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and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Kyiv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region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in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the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middle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of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the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19</a:t>
            </a:r>
            <a:r>
              <a:rPr lang="en-US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 </a:t>
            </a:r>
            <a:r>
              <a:rPr lang="uk-UA" sz="1800" b="1" baseline="3000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th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century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–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the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early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20 </a:t>
            </a:r>
            <a:r>
              <a:rPr lang="uk-UA" sz="1800" b="1" baseline="3000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th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century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.] </a:t>
            </a:r>
            <a:r>
              <a:rPr lang="uk-UA" sz="1800" b="1" i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Skhidnoievropeiskyi</a:t>
            </a:r>
            <a:r>
              <a:rPr lang="uk-UA" sz="1800" b="1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i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istorychnyi</a:t>
            </a:r>
            <a:r>
              <a:rPr lang="uk-UA" sz="1800" b="1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i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visnyk</a:t>
            </a:r>
            <a:r>
              <a:rPr lang="uk-UA" sz="1800" b="1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 [</a:t>
            </a:r>
            <a:r>
              <a:rPr lang="uk-UA" sz="1800" b="1" i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East</a:t>
            </a:r>
            <a:r>
              <a:rPr lang="uk-UA" sz="1800" b="1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i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European</a:t>
            </a:r>
            <a:r>
              <a:rPr lang="uk-UA" sz="1800" b="1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i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Historical</a:t>
            </a:r>
            <a:r>
              <a:rPr lang="uk-UA" sz="1800" b="1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uk-UA" sz="1800" b="1" i="1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Bulletin</a:t>
            </a:r>
            <a:r>
              <a:rPr lang="uk-UA" sz="1800" b="1" i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]</a:t>
            </a:r>
            <a:r>
              <a:rPr lang="uk-UA" sz="18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</a:rPr>
              <a:t>. </a:t>
            </a:r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C024B1-F599-88AB-890B-5D7190236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75793"/>
            <a:ext cx="5574890" cy="2737182"/>
          </a:xfrm>
          <a:prstGeom prst="rect">
            <a:avLst/>
          </a:prstGeom>
        </p:spPr>
      </p:pic>
      <p:pic>
        <p:nvPicPr>
          <p:cNvPr id="9" name="Рисунок 8" descr="Зображення, що містить текст, статуя, мистецтво, лист&#10;&#10;Автоматично згенерований опис">
            <a:extLst>
              <a:ext uri="{FF2B5EF4-FFF2-40B4-BE49-F238E27FC236}">
                <a16:creationId xmlns:a16="http://schemas.microsoft.com/office/drawing/2014/main" id="{53241AF2-8210-09C5-2484-756D1B5FA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438" y="310677"/>
            <a:ext cx="2385605" cy="33556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FF4ADC-D34A-F123-B090-8E83AA220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137" y="294967"/>
            <a:ext cx="2385605" cy="34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01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2E41B-5E76-4D33-8998-5350C512F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69" y="630661"/>
            <a:ext cx="7541455" cy="132080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Подано статтю для публікації в журналі </a:t>
            </a:r>
            <a:r>
              <a:rPr lang="uk-UA" sz="28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«Вчені записки ТНУ імені </a:t>
            </a:r>
            <a:r>
              <a:rPr lang="uk-UA" sz="2800" b="1" kern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В.І.Вернадського</a:t>
            </a:r>
            <a:r>
              <a:rPr lang="uk-UA" sz="28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серія: Історичні науки» (категорія Б)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E86FBF-740D-467E-AE6F-2DCC03509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521405"/>
            <a:ext cx="4437591" cy="3519957"/>
          </a:xfrm>
        </p:spPr>
        <p:txBody>
          <a:bodyPr/>
          <a:lstStyle/>
          <a:p>
            <a:r>
              <a:rPr lang="uk-UA" sz="18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публікації: </a:t>
            </a:r>
            <a:r>
              <a:rPr lang="uk-UA" sz="18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ptos" panose="020B0004020202020204"/>
                <a:cs typeface="Times New Roman" panose="02020603050405020304" pitchFamily="18" charset="0"/>
              </a:rPr>
              <a:t>«ПІЗНЬОПРОТЕСТАНТСЬКІ ГРОМАДИ КИЇВЩИНИ ТА ХЕРСОНЩИНИ СЕРЕДИНИ ХІХ – ПОЧАТКУ ХХ СТОЛІТТЯ НА СТОРІНКАХ ПРАВОСЛАВНОЇ ТА СВІТСЬКОЇ ПРЕСИ» 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C64D0D-ED6D-48CD-A003-E97EC7219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5" y="4543410"/>
            <a:ext cx="6191250" cy="16839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924C8C-44C0-4C62-B7F2-C6FD2A2A5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389" y="191482"/>
            <a:ext cx="2524212" cy="35199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9A5DD2-DCA7-4EAE-AB91-D30F22529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376" y="2259599"/>
            <a:ext cx="3924848" cy="20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42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C742F-A919-4455-C07B-2C9C23CBE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97" y="275302"/>
            <a:ext cx="9085006" cy="1769807"/>
          </a:xfrm>
        </p:spPr>
        <p:txBody>
          <a:bodyPr>
            <a:noAutofit/>
          </a:bodyPr>
          <a:lstStyle/>
          <a:p>
            <a:pPr algn="ctr"/>
            <a:r>
              <a:rPr lang="uk-UA" sz="24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Усеукраїнська науково-практична конференція «</a:t>
            </a:r>
            <a:r>
              <a:rPr lang="uk-UA" sz="2400" b="1" kern="1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Філософсько</a:t>
            </a:r>
            <a:r>
              <a:rPr lang="uk-UA" sz="24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-світоглядний вимір сучасності: міжгалузеві диспути», присвячена I річниці визволення міста Херсон та 106-й річниці ХДУ, </a:t>
            </a:r>
            <a:r>
              <a:rPr lang="uk-UA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Херсон – Івано-Франківськ, 16-17 листопада 2023 року</a:t>
            </a:r>
            <a:endParaRPr lang="uk-UA" sz="2400" b="1" dirty="0">
              <a:solidFill>
                <a:srgbClr val="00B050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CF8B1FF-8737-3AD3-5A06-799624CCD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66452"/>
            <a:ext cx="9350477" cy="2512141"/>
          </a:xfrm>
        </p:spPr>
        <p:txBody>
          <a:bodyPr>
            <a:normAutofit/>
          </a:bodyPr>
          <a:lstStyle/>
          <a:p>
            <a:pPr indent="449580" algn="ctr">
              <a:lnSpc>
                <a:spcPct val="120000"/>
              </a:lnSpc>
              <a:spcAft>
                <a:spcPts val="800"/>
              </a:spcAft>
            </a:pPr>
            <a:r>
              <a:rPr lang="uk-UA" sz="2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Назва доповіді: «Пізньопротестантські громади Наддніпрянської України в умовах імперської релігійної політики середини XIX – початку XX століть»</a:t>
            </a:r>
            <a:endParaRPr lang="uk-UA" sz="2000" b="1" kern="100" dirty="0">
              <a:solidFill>
                <a:srgbClr val="7030A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'єкт 6">
            <a:extLst>
              <a:ext uri="{FF2B5EF4-FFF2-40B4-BE49-F238E27FC236}">
                <a16:creationId xmlns:a16="http://schemas.microsoft.com/office/drawing/2014/main" id="{7802BE0F-4EA0-F529-8FBD-B34399D656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11821"/>
              </p:ext>
            </p:extLst>
          </p:nvPr>
        </p:nvGraphicFramePr>
        <p:xfrm>
          <a:off x="213589" y="3982066"/>
          <a:ext cx="3897916" cy="275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6415686" imgH="4533529" progId="Acrobat.Document.DC">
                  <p:embed/>
                </p:oleObj>
              </mc:Choice>
              <mc:Fallback>
                <p:oleObj name="Acrobat Document" r:id="rId3" imgW="6415686" imgH="453352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589" y="3982066"/>
                        <a:ext cx="3897916" cy="275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DF4B2E-8BD0-8CA3-2E99-5E8945B38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995" y="3484880"/>
            <a:ext cx="2216415" cy="30978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BCFADE-C569-F3E8-7D55-946D97113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187" y="3982066"/>
            <a:ext cx="5131187" cy="26006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09A191-830C-4743-11EB-AC159BDB3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3097" y="152065"/>
            <a:ext cx="2195314" cy="32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4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E5660-3A30-4EC9-6CE4-CEB22A276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19" y="293532"/>
            <a:ext cx="8918951" cy="1320800"/>
          </a:xfrm>
        </p:spPr>
        <p:txBody>
          <a:bodyPr>
            <a:noAutofit/>
          </a:bodyPr>
          <a:lstStyle/>
          <a:p>
            <a:pPr algn="ctr"/>
            <a:r>
              <a:rPr lang="uk-UA" sz="2400" b="1" kern="100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ІІ Міжнародна наукова конференція «</a:t>
            </a:r>
            <a:r>
              <a:rPr lang="uk-UA" sz="2400" b="1" kern="100" dirty="0" err="1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uk-UA" sz="2400" b="1" kern="100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kern="100" dirty="0" err="1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long</a:t>
            </a:r>
            <a:r>
              <a:rPr lang="uk-UA" sz="2400" b="1" kern="100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XIX </a:t>
            </a:r>
            <a:r>
              <a:rPr lang="uk-UA" sz="2400" b="1" kern="100" dirty="0" err="1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century</a:t>
            </a:r>
            <a:r>
              <a:rPr lang="uk-UA" sz="2400" b="1" kern="100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kern="100" dirty="0" err="1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of</a:t>
            </a:r>
            <a:r>
              <a:rPr lang="uk-UA" sz="2400" b="1" kern="100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kern="100" dirty="0" err="1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Ukrainian</a:t>
            </a:r>
            <a:r>
              <a:rPr lang="uk-UA" sz="2400" b="1" kern="100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kern="100" dirty="0" err="1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history</a:t>
            </a:r>
            <a:r>
              <a:rPr lang="uk-UA" sz="2400" b="1" kern="100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» з нагоди відзначення 190-річчя Київського національного університету імені Тараса Шевченка, м. Київ, </a:t>
            </a:r>
            <a:r>
              <a:rPr lang="ru-RU" sz="2400" b="1" kern="100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15-16 </a:t>
            </a:r>
            <a:r>
              <a:rPr lang="ru-RU" sz="2400" b="1" kern="100" dirty="0" err="1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2400" b="1" kern="100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2024 року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2D9CA6A-2E92-6C5C-1E3A-6DD4786C8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609" y="2133600"/>
            <a:ext cx="8918950" cy="3592871"/>
          </a:xfrm>
        </p:spPr>
        <p:txBody>
          <a:bodyPr/>
          <a:lstStyle/>
          <a:p>
            <a:pPr algn="ctr"/>
            <a:r>
              <a:rPr lang="uk-UA" sz="20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Назва доповіді: «Весільна обрядовість пізньопротестантських громад Херсонщини та Київщини другої половини ХІХ століття»</a:t>
            </a:r>
            <a:endParaRPr lang="uk-UA" sz="2000" b="1" kern="100" dirty="0">
              <a:solidFill>
                <a:srgbClr val="00B05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graphicFrame>
        <p:nvGraphicFramePr>
          <p:cNvPr id="6" name="Об'єкт 5">
            <a:extLst>
              <a:ext uri="{FF2B5EF4-FFF2-40B4-BE49-F238E27FC236}">
                <a16:creationId xmlns:a16="http://schemas.microsoft.com/office/drawing/2014/main" id="{4B2EDD0E-7FED-B6AF-71F0-245EFCD9E7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481954"/>
              </p:ext>
            </p:extLst>
          </p:nvPr>
        </p:nvGraphicFramePr>
        <p:xfrm>
          <a:off x="104160" y="3172137"/>
          <a:ext cx="4541035" cy="2554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r:id="rId3" imgW="10972800" imgH="6172200" progId="Acrobat.Document.DC">
                  <p:embed/>
                </p:oleObj>
              </mc:Choice>
              <mc:Fallback>
                <p:oleObj name="Acrobat Document" r:id="rId3" imgW="10972800" imgH="6172200" progId="Acrobat.Document.DC">
                  <p:embed/>
                  <p:pic>
                    <p:nvPicPr>
                      <p:cNvPr id="6" name="Об'єкт 5">
                        <a:extLst>
                          <a:ext uri="{FF2B5EF4-FFF2-40B4-BE49-F238E27FC236}">
                            <a16:creationId xmlns:a16="http://schemas.microsoft.com/office/drawing/2014/main" id="{4B2EDD0E-7FED-B6AF-71F0-245EFCD9E7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160" y="3172137"/>
                        <a:ext cx="4541035" cy="2554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38AC0E-861C-D62D-EA67-E64529F2A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644" y="3172137"/>
            <a:ext cx="4498810" cy="25543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73991A-525C-8ADC-080F-F1ECD5CDE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574" y="-24983"/>
            <a:ext cx="1914142" cy="34539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FF1F4C-DB3D-9118-D9C3-6307C9F2F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084" y="3659263"/>
            <a:ext cx="2093309" cy="30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49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20703-307A-8FB9-9128-E0CF8D106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VІІ Всеукраїнська наукова конференція молодих вчених, аспірантів та студентів «Актуальні проблеми історії та археології: регіональний та глобальний вимір», </a:t>
            </a: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Херсон – Івано-Франківськ, 23 травня 2024 року</a:t>
            </a:r>
            <a:endParaRPr lang="uk-UA" sz="24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0510416-2A9B-EFA7-00FC-88E4FB108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95" y="2753032"/>
            <a:ext cx="8596668" cy="3331807"/>
          </a:xfrm>
        </p:spPr>
        <p:txBody>
          <a:bodyPr>
            <a:normAutofit/>
          </a:bodyPr>
          <a:lstStyle/>
          <a:p>
            <a:pPr algn="ctr"/>
            <a:r>
              <a:rPr lang="uk-UA" sz="20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Назва доповіді: «Православна преса як джерело з історії пізнього протестантизму Херсонщини та Київщини 1870-1880-х років»</a:t>
            </a:r>
            <a:endParaRPr lang="uk-UA" sz="2000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715EE3-8DFF-ABF9-797C-69BDF65D4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571" y="0"/>
            <a:ext cx="2629246" cy="3790335"/>
          </a:xfrm>
          <a:prstGeom prst="rect">
            <a:avLst/>
          </a:prstGeom>
        </p:spPr>
      </p:pic>
      <p:pic>
        <p:nvPicPr>
          <p:cNvPr id="7" name="Рисунок 6" descr="Зображення, що містить колаж, Обличчя людини, одежа, знімок екрана&#10;&#10;Автоматично згенерований опис">
            <a:extLst>
              <a:ext uri="{FF2B5EF4-FFF2-40B4-BE49-F238E27FC236}">
                <a16:creationId xmlns:a16="http://schemas.microsoft.com/office/drawing/2014/main" id="{73137A42-1AF5-74DF-EA3F-6F0378A1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13" y="3914913"/>
            <a:ext cx="6017340" cy="2854596"/>
          </a:xfrm>
          <a:prstGeom prst="rect">
            <a:avLst/>
          </a:prstGeom>
        </p:spPr>
      </p:pic>
      <p:pic>
        <p:nvPicPr>
          <p:cNvPr id="9" name="Рисунок 8" descr="Зображення, що містить текст, програмне забезпечення, карта, Мультимедійне програмне забезпечення&#10;&#10;Автоматично згенерований опис">
            <a:extLst>
              <a:ext uri="{FF2B5EF4-FFF2-40B4-BE49-F238E27FC236}">
                <a16:creationId xmlns:a16="http://schemas.microsoft.com/office/drawing/2014/main" id="{659F90C5-0313-0039-5623-009DB6FEA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7" y="3914914"/>
            <a:ext cx="5088628" cy="285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55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2267E-87F7-DB8E-1E89-7A773B02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6185582" cy="1320800"/>
          </a:xfrm>
        </p:spPr>
        <p:txBody>
          <a:bodyPr>
            <a:noAutofit/>
          </a:bodyPr>
          <a:lstStyle/>
          <a:p>
            <a:pPr algn="ctr"/>
            <a:r>
              <a:rPr lang="uk-UA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Аспірантський лекторій «Від наукового пошуку – до наукового відкриття» на базі Херсонського державного університету</a:t>
            </a:r>
            <a:r>
              <a:rPr lang="uk-UA" sz="24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14 травня 2024 року</a:t>
            </a:r>
            <a:r>
              <a:rPr lang="uk-UA" sz="24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uk-UA" sz="2400" dirty="0">
              <a:solidFill>
                <a:srgbClr val="C00000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27E20DF-1915-F0AF-F35A-FA2CDF861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04" y="2367627"/>
            <a:ext cx="6589497" cy="3880773"/>
          </a:xfrm>
        </p:spPr>
        <p:txBody>
          <a:bodyPr>
            <a:normAutofit/>
          </a:bodyPr>
          <a:lstStyle/>
          <a:p>
            <a:pPr algn="ctr"/>
            <a:r>
              <a:rPr lang="uk-UA" sz="20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Тема доповіді: «Лідери пізнього протестантизму Херсонщини другої половини XIX - початку XX </a:t>
            </a:r>
            <a:r>
              <a:rPr lang="uk-UA" sz="20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ст</a:t>
            </a:r>
            <a:r>
              <a:rPr lang="uk-UA" sz="20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»</a:t>
            </a:r>
            <a:endParaRPr lang="uk-UA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Зображення, що містить текст, програмне забезпечення, Мультимедійне програмне забезпечення, Комп’ютерна піктограма&#10;&#10;Автоматично згенерований опис">
            <a:extLst>
              <a:ext uri="{FF2B5EF4-FFF2-40B4-BE49-F238E27FC236}">
                <a16:creationId xmlns:a16="http://schemas.microsoft.com/office/drawing/2014/main" id="{02556EDB-7E03-3696-43C0-8F8878F30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9" r="7563"/>
          <a:stretch/>
        </p:blipFill>
        <p:spPr>
          <a:xfrm>
            <a:off x="677334" y="3429000"/>
            <a:ext cx="4763165" cy="3114579"/>
          </a:xfrm>
          <a:prstGeom prst="rect">
            <a:avLst/>
          </a:prstGeom>
        </p:spPr>
      </p:pic>
      <p:pic>
        <p:nvPicPr>
          <p:cNvPr id="6" name="Рисунок 5" descr="Зображення, що містить текст, програмне забезпечення, Веб-сайт, Мультимедійне програмне забезпечення&#10;&#10;Автоматично згенерований опис">
            <a:extLst>
              <a:ext uri="{FF2B5EF4-FFF2-40B4-BE49-F238E27FC236}">
                <a16:creationId xmlns:a16="http://schemas.microsoft.com/office/drawing/2014/main" id="{3F74DFA7-17BF-880C-0A25-D09575AD2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897" y="368777"/>
            <a:ext cx="4990099" cy="2804436"/>
          </a:xfrm>
          <a:prstGeom prst="rect">
            <a:avLst/>
          </a:prstGeom>
        </p:spPr>
      </p:pic>
      <p:pic>
        <p:nvPicPr>
          <p:cNvPr id="8" name="Рисунок 7" descr="Зображення, що містить текст, програмне забезпечення, Мультимедійне програмне забезпечення, Обличчя людини&#10;&#10;Автоматично згенерований опис">
            <a:extLst>
              <a:ext uri="{FF2B5EF4-FFF2-40B4-BE49-F238E27FC236}">
                <a16:creationId xmlns:a16="http://schemas.microsoft.com/office/drawing/2014/main" id="{8CE78B22-3640-0950-27A8-D73F68B6A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78" y="3571954"/>
            <a:ext cx="5287588" cy="29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3147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177</TotalTime>
  <Words>423</Words>
  <Application>Microsoft Office PowerPoint</Application>
  <PresentationFormat>Широкий екран</PresentationFormat>
  <Paragraphs>19</Paragraphs>
  <Slides>10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7" baseType="lpstr">
      <vt:lpstr>Aptos</vt:lpstr>
      <vt:lpstr>Arial</vt:lpstr>
      <vt:lpstr>Times New Roman</vt:lpstr>
      <vt:lpstr>Trebuchet MS</vt:lpstr>
      <vt:lpstr>Wingdings 3</vt:lpstr>
      <vt:lpstr>Грань</vt:lpstr>
      <vt:lpstr>Acrobat Document</vt:lpstr>
      <vt:lpstr>  ЗВІТ ПРО ВИКОНАННЯ ІНДИВІДУАЛЬНОГО ПЛАНУ НАУКОВОЇ РОБОТИ ЗДОБУВАЧА ВИЩОЇ ОСВІТИ СТУПЕНЯ ДОКТОРА ФІЛОСОФІЇ за 2023/24 н.р. Кравчука Богдана Васильовича</vt:lpstr>
      <vt:lpstr>Робота на дисертацією</vt:lpstr>
      <vt:lpstr>Публікація у журналі «Південний архів (історичні науки)</vt:lpstr>
      <vt:lpstr>Подано статтю для публікації в журналі Skhidnoievropeiskyi istorychnyi visnyk  [East European Historical Bulletin] (категорія А)</vt:lpstr>
      <vt:lpstr>Подано статтю для публікації в журналі «Вчені записки ТНУ імені В.І.Вернадського, серія: Історичні науки» (категорія Б)</vt:lpstr>
      <vt:lpstr>Усеукраїнська науково-практична конференція «Філософсько-світоглядний вимір сучасності: міжгалузеві диспути», присвячена I річниці визволення міста Херсон та 106-й річниці ХДУ, Херсон – Івано-Франківськ, 16-17 листопада 2023 року</vt:lpstr>
      <vt:lpstr>ІІ Міжнародна наукова конференція «The long XIX century of Ukrainian history» з нагоди відзначення 190-річчя Київського національного університету імені Тараса Шевченка, м. Київ, 15-16 березня 2024 року</vt:lpstr>
      <vt:lpstr>VІІ Всеукраїнська наукова конференція молодих вчених, аспірантів та студентів «Актуальні проблеми історії та археології: регіональний та глобальний вимір», Херсон – Івано-Франківськ, 23 травня 2024 року</vt:lpstr>
      <vt:lpstr>Аспірантський лекторій «Від наукового пошуку – до наукового відкриття» на базі Херсонського державного університету, 14 травня 2024 року 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ЗВІТ ПРО ВИКОНАННЯ ІНДИВІДУАЛЬНОГО ПЛАНУ НАУКОВОЇ РОБОТИ ЗДОБУВАЧА ВИЩОЇ ОСВІТИ СТУПЕНЯ ДОКТОРА ФІЛОСОФІЇ за 2023/24 н.р. Кравчука Богдана Васильовича</dc:title>
  <dc:creator>Богдан Кравчук</dc:creator>
  <cp:lastModifiedBy>Богдан</cp:lastModifiedBy>
  <cp:revision>10</cp:revision>
  <dcterms:created xsi:type="dcterms:W3CDTF">2024-06-03T04:01:11Z</dcterms:created>
  <dcterms:modified xsi:type="dcterms:W3CDTF">2024-09-11T06:48:03Z</dcterms:modified>
</cp:coreProperties>
</file>